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7" r:id="rId4"/>
    <p:sldId id="259" r:id="rId5"/>
    <p:sldId id="261" r:id="rId6"/>
    <p:sldId id="263"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an Gallina" initials="DG" lastIdx="1" clrIdx="0">
    <p:extLst>
      <p:ext uri="{19B8F6BF-5375-455C-9EA6-DF929625EA0E}">
        <p15:presenceInfo xmlns:p15="http://schemas.microsoft.com/office/powerpoint/2012/main" userId="S-1-5-21-2053149899-1891010372-398732264-441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p:restoredTop sz="94784"/>
  </p:normalViewPr>
  <p:slideViewPr>
    <p:cSldViewPr snapToGrid="0" snapToObjects="1">
      <p:cViewPr varScale="1">
        <p:scale>
          <a:sx n="110" d="100"/>
          <a:sy n="110" d="100"/>
        </p:scale>
        <p:origin x="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92E8D-C446-E241-88FB-AA394F3B44DF}" type="doc">
      <dgm:prSet loTypeId="urn:microsoft.com/office/officeart/2005/8/layout/equation2" loCatId="" qsTypeId="urn:microsoft.com/office/officeart/2005/8/quickstyle/simple4" qsCatId="simple" csTypeId="urn:microsoft.com/office/officeart/2005/8/colors/accent1_2" csCatId="accent1" phldr="1"/>
      <dgm:spPr/>
    </dgm:pt>
    <dgm:pt modelId="{2EC5A842-7471-484A-8E16-5E87A2279730}">
      <dgm:prSet phldrT="[Text]"/>
      <dgm:spPr/>
      <dgm:t>
        <a:bodyPr/>
        <a:lstStyle/>
        <a:p>
          <a:r>
            <a:rPr lang="en-US" dirty="0">
              <a:latin typeface="Arial" charset="0"/>
              <a:ea typeface="Arial" charset="0"/>
              <a:cs typeface="Arial" charset="0"/>
            </a:rPr>
            <a:t>Leadership</a:t>
          </a:r>
        </a:p>
      </dgm:t>
    </dgm:pt>
    <dgm:pt modelId="{5D13E5E9-429B-4446-8D33-AD2BAED4532B}" type="parTrans" cxnId="{9BADFF97-AC94-944E-86CE-687BDC08552F}">
      <dgm:prSet/>
      <dgm:spPr/>
      <dgm:t>
        <a:bodyPr/>
        <a:lstStyle/>
        <a:p>
          <a:endParaRPr lang="en-US">
            <a:latin typeface="Arial" charset="0"/>
            <a:ea typeface="Arial" charset="0"/>
            <a:cs typeface="Arial" charset="0"/>
          </a:endParaRPr>
        </a:p>
      </dgm:t>
    </dgm:pt>
    <dgm:pt modelId="{01711531-7732-1345-9DA4-70407A6E80F2}" type="sibTrans" cxnId="{9BADFF97-AC94-944E-86CE-687BDC08552F}">
      <dgm:prSet/>
      <dgm:spPr>
        <a:solidFill>
          <a:srgbClr val="FF6800"/>
        </a:solidFill>
      </dgm:spPr>
      <dgm:t>
        <a:bodyPr/>
        <a:lstStyle/>
        <a:p>
          <a:endParaRPr lang="en-US" dirty="0">
            <a:latin typeface="Arial" charset="0"/>
            <a:ea typeface="Arial" charset="0"/>
            <a:cs typeface="Arial" charset="0"/>
          </a:endParaRPr>
        </a:p>
      </dgm:t>
    </dgm:pt>
    <dgm:pt modelId="{178D7DF4-E6D6-6741-A02E-3702F7E3548E}">
      <dgm:prSet phldrT="[Text]"/>
      <dgm:spPr/>
      <dgm:t>
        <a:bodyPr lIns="0" tIns="0" rIns="0" bIns="0"/>
        <a:lstStyle/>
        <a:p>
          <a:r>
            <a:rPr lang="en-US" dirty="0">
              <a:latin typeface="Arial" charset="0"/>
              <a:ea typeface="Arial" charset="0"/>
              <a:cs typeface="Arial" charset="0"/>
            </a:rPr>
            <a:t>Self-care</a:t>
          </a:r>
        </a:p>
      </dgm:t>
    </dgm:pt>
    <dgm:pt modelId="{93FC20F8-0E8A-AD46-82E3-5218CEDAE9A1}" type="parTrans" cxnId="{400137E8-D7B4-D94F-A417-CCBF2E16B686}">
      <dgm:prSet/>
      <dgm:spPr/>
      <dgm:t>
        <a:bodyPr/>
        <a:lstStyle/>
        <a:p>
          <a:endParaRPr lang="en-US">
            <a:latin typeface="Arial" charset="0"/>
            <a:ea typeface="Arial" charset="0"/>
            <a:cs typeface="Arial" charset="0"/>
          </a:endParaRPr>
        </a:p>
      </dgm:t>
    </dgm:pt>
    <dgm:pt modelId="{21805595-7359-F54A-BA83-C51954F2CE0B}" type="sibTrans" cxnId="{400137E8-D7B4-D94F-A417-CCBF2E16B686}">
      <dgm:prSet/>
      <dgm:spPr>
        <a:solidFill>
          <a:srgbClr val="FF6800"/>
        </a:solidFill>
      </dgm:spPr>
      <dgm:t>
        <a:bodyPr/>
        <a:lstStyle/>
        <a:p>
          <a:endParaRPr lang="en-US" dirty="0">
            <a:latin typeface="Arial" charset="0"/>
            <a:ea typeface="Arial" charset="0"/>
            <a:cs typeface="Arial" charset="0"/>
          </a:endParaRPr>
        </a:p>
      </dgm:t>
    </dgm:pt>
    <dgm:pt modelId="{B85100A1-4030-8C4C-A644-FF8E8C34A26F}">
      <dgm:prSet phldrT="[Text]"/>
      <dgm:spPr/>
      <dgm:t>
        <a:bodyPr/>
        <a:lstStyle/>
        <a:p>
          <a:r>
            <a:rPr lang="en-US" dirty="0">
              <a:latin typeface="Arial" charset="0"/>
              <a:ea typeface="Arial" charset="0"/>
              <a:cs typeface="Arial" charset="0"/>
            </a:rPr>
            <a:t>Organizational Change</a:t>
          </a:r>
        </a:p>
      </dgm:t>
    </dgm:pt>
    <dgm:pt modelId="{6B8DD413-69AA-ED4E-85B9-BF456A3D29E8}" type="parTrans" cxnId="{222499DC-B8B7-D24E-8423-0D98FF45F348}">
      <dgm:prSet/>
      <dgm:spPr/>
      <dgm:t>
        <a:bodyPr/>
        <a:lstStyle/>
        <a:p>
          <a:endParaRPr lang="en-US">
            <a:latin typeface="Arial" charset="0"/>
            <a:ea typeface="Arial" charset="0"/>
            <a:cs typeface="Arial" charset="0"/>
          </a:endParaRPr>
        </a:p>
      </dgm:t>
    </dgm:pt>
    <dgm:pt modelId="{21E889A7-9851-F543-9214-2ADB15EBC096}" type="sibTrans" cxnId="{222499DC-B8B7-D24E-8423-0D98FF45F348}">
      <dgm:prSet/>
      <dgm:spPr/>
      <dgm:t>
        <a:bodyPr/>
        <a:lstStyle/>
        <a:p>
          <a:endParaRPr lang="en-US">
            <a:latin typeface="Arial" charset="0"/>
            <a:ea typeface="Arial" charset="0"/>
            <a:cs typeface="Arial" charset="0"/>
          </a:endParaRPr>
        </a:p>
      </dgm:t>
    </dgm:pt>
    <dgm:pt modelId="{9CF7896C-4DC3-C044-BBF6-CA3D985D7B14}">
      <dgm:prSet phldrT="[Text]"/>
      <dgm:spPr/>
      <dgm:t>
        <a:bodyPr/>
        <a:lstStyle/>
        <a:p>
          <a:r>
            <a:rPr lang="en-US" dirty="0">
              <a:latin typeface="Arial" charset="0"/>
              <a:ea typeface="Arial" charset="0"/>
              <a:cs typeface="Arial" charset="0"/>
            </a:rPr>
            <a:t>Business Strategies</a:t>
          </a:r>
        </a:p>
      </dgm:t>
    </dgm:pt>
    <dgm:pt modelId="{7A2D98C2-786E-CC46-93E3-BDF6D65AFC33}" type="parTrans" cxnId="{77954E80-CC75-4746-A9AC-EBD1434297D2}">
      <dgm:prSet/>
      <dgm:spPr/>
      <dgm:t>
        <a:bodyPr/>
        <a:lstStyle/>
        <a:p>
          <a:endParaRPr lang="en-US">
            <a:latin typeface="Arial" charset="0"/>
            <a:ea typeface="Arial" charset="0"/>
            <a:cs typeface="Arial" charset="0"/>
          </a:endParaRPr>
        </a:p>
      </dgm:t>
    </dgm:pt>
    <dgm:pt modelId="{7052AA2F-EB07-3841-AC4D-18784494F69B}" type="sibTrans" cxnId="{77954E80-CC75-4746-A9AC-EBD1434297D2}">
      <dgm:prSet/>
      <dgm:spPr>
        <a:solidFill>
          <a:srgbClr val="FF6800"/>
        </a:solidFill>
      </dgm:spPr>
      <dgm:t>
        <a:bodyPr/>
        <a:lstStyle/>
        <a:p>
          <a:endParaRPr lang="en-US" dirty="0">
            <a:latin typeface="Arial" charset="0"/>
            <a:ea typeface="Arial" charset="0"/>
            <a:cs typeface="Arial" charset="0"/>
          </a:endParaRPr>
        </a:p>
      </dgm:t>
    </dgm:pt>
    <dgm:pt modelId="{1F6ABFF9-1183-3C49-8233-025C2DC30435}" type="pres">
      <dgm:prSet presAssocID="{09392E8D-C446-E241-88FB-AA394F3B44DF}" presName="Name0" presStyleCnt="0">
        <dgm:presLayoutVars>
          <dgm:dir/>
          <dgm:resizeHandles val="exact"/>
        </dgm:presLayoutVars>
      </dgm:prSet>
      <dgm:spPr/>
    </dgm:pt>
    <dgm:pt modelId="{71CBBF3B-A083-DD47-90C0-FD48BD99A7C8}" type="pres">
      <dgm:prSet presAssocID="{09392E8D-C446-E241-88FB-AA394F3B44DF}" presName="vNodes" presStyleCnt="0"/>
      <dgm:spPr/>
    </dgm:pt>
    <dgm:pt modelId="{B9EC5928-6934-F241-9A8E-AC3DDEC7FECE}" type="pres">
      <dgm:prSet presAssocID="{2EC5A842-7471-484A-8E16-5E87A2279730}" presName="node" presStyleLbl="node1" presStyleIdx="0" presStyleCnt="4">
        <dgm:presLayoutVars>
          <dgm:bulletEnabled val="1"/>
        </dgm:presLayoutVars>
      </dgm:prSet>
      <dgm:spPr/>
    </dgm:pt>
    <dgm:pt modelId="{4C04096D-3252-FE47-A7D3-04FDFEA2668E}" type="pres">
      <dgm:prSet presAssocID="{01711531-7732-1345-9DA4-70407A6E80F2}" presName="spacerT" presStyleCnt="0"/>
      <dgm:spPr/>
    </dgm:pt>
    <dgm:pt modelId="{DE6B9327-0E1D-9044-9D84-8DEE3D2278CF}" type="pres">
      <dgm:prSet presAssocID="{01711531-7732-1345-9DA4-70407A6E80F2}" presName="sibTrans" presStyleLbl="sibTrans2D1" presStyleIdx="0" presStyleCnt="3"/>
      <dgm:spPr/>
    </dgm:pt>
    <dgm:pt modelId="{9C842406-6CB5-3245-84AB-0D4A2AC12519}" type="pres">
      <dgm:prSet presAssocID="{01711531-7732-1345-9DA4-70407A6E80F2}" presName="spacerB" presStyleCnt="0"/>
      <dgm:spPr/>
    </dgm:pt>
    <dgm:pt modelId="{13D97AC3-C498-6946-8316-E0B9AEA9B701}" type="pres">
      <dgm:prSet presAssocID="{178D7DF4-E6D6-6741-A02E-3702F7E3548E}" presName="node" presStyleLbl="node1" presStyleIdx="1" presStyleCnt="4">
        <dgm:presLayoutVars>
          <dgm:bulletEnabled val="1"/>
        </dgm:presLayoutVars>
      </dgm:prSet>
      <dgm:spPr/>
    </dgm:pt>
    <dgm:pt modelId="{530F109E-147B-4142-9FEB-2A3661462DA6}" type="pres">
      <dgm:prSet presAssocID="{21805595-7359-F54A-BA83-C51954F2CE0B}" presName="spacerT" presStyleCnt="0"/>
      <dgm:spPr/>
    </dgm:pt>
    <dgm:pt modelId="{BE798746-09A8-6A45-82A9-026FE0F50AF8}" type="pres">
      <dgm:prSet presAssocID="{21805595-7359-F54A-BA83-C51954F2CE0B}" presName="sibTrans" presStyleLbl="sibTrans2D1" presStyleIdx="1" presStyleCnt="3"/>
      <dgm:spPr/>
    </dgm:pt>
    <dgm:pt modelId="{E6412AA9-CF14-E248-A033-9C577780E51C}" type="pres">
      <dgm:prSet presAssocID="{21805595-7359-F54A-BA83-C51954F2CE0B}" presName="spacerB" presStyleCnt="0"/>
      <dgm:spPr/>
    </dgm:pt>
    <dgm:pt modelId="{4C0C6DD4-32BC-9642-AEFA-182EEBD6ACDD}" type="pres">
      <dgm:prSet presAssocID="{9CF7896C-4DC3-C044-BBF6-CA3D985D7B14}" presName="node" presStyleLbl="node1" presStyleIdx="2" presStyleCnt="4">
        <dgm:presLayoutVars>
          <dgm:bulletEnabled val="1"/>
        </dgm:presLayoutVars>
      </dgm:prSet>
      <dgm:spPr/>
    </dgm:pt>
    <dgm:pt modelId="{06A857A6-1AF0-1449-818E-74FFEC0F9D3C}" type="pres">
      <dgm:prSet presAssocID="{09392E8D-C446-E241-88FB-AA394F3B44DF}" presName="sibTransLast" presStyleLbl="sibTrans2D1" presStyleIdx="2" presStyleCnt="3"/>
      <dgm:spPr/>
    </dgm:pt>
    <dgm:pt modelId="{2D9D551F-2524-DD4D-A11F-8B88281C4C36}" type="pres">
      <dgm:prSet presAssocID="{09392E8D-C446-E241-88FB-AA394F3B44DF}" presName="connectorText" presStyleLbl="sibTrans2D1" presStyleIdx="2" presStyleCnt="3"/>
      <dgm:spPr/>
    </dgm:pt>
    <dgm:pt modelId="{0E2D864A-ED08-AF40-8BDC-0979A45CCA02}" type="pres">
      <dgm:prSet presAssocID="{09392E8D-C446-E241-88FB-AA394F3B44DF}" presName="lastNode" presStyleLbl="node1" presStyleIdx="3" presStyleCnt="4">
        <dgm:presLayoutVars>
          <dgm:bulletEnabled val="1"/>
        </dgm:presLayoutVars>
      </dgm:prSet>
      <dgm:spPr/>
    </dgm:pt>
  </dgm:ptLst>
  <dgm:cxnLst>
    <dgm:cxn modelId="{F19EC702-C600-FA4C-B364-06A0B7A4E5C1}" type="presOf" srcId="{7052AA2F-EB07-3841-AC4D-18784494F69B}" destId="{2D9D551F-2524-DD4D-A11F-8B88281C4C36}" srcOrd="1" destOrd="0" presId="urn:microsoft.com/office/officeart/2005/8/layout/equation2"/>
    <dgm:cxn modelId="{E2D5F606-F375-D140-B244-16FEBE0A972E}" type="presOf" srcId="{2EC5A842-7471-484A-8E16-5E87A2279730}" destId="{B9EC5928-6934-F241-9A8E-AC3DDEC7FECE}" srcOrd="0" destOrd="0" presId="urn:microsoft.com/office/officeart/2005/8/layout/equation2"/>
    <dgm:cxn modelId="{AC316308-E10C-A549-AA19-4DDC977D5B95}" type="presOf" srcId="{09392E8D-C446-E241-88FB-AA394F3B44DF}" destId="{1F6ABFF9-1183-3C49-8233-025C2DC30435}" srcOrd="0" destOrd="0" presId="urn:microsoft.com/office/officeart/2005/8/layout/equation2"/>
    <dgm:cxn modelId="{DFD97415-4278-3A43-990A-8DF9FD6E231C}" type="presOf" srcId="{01711531-7732-1345-9DA4-70407A6E80F2}" destId="{DE6B9327-0E1D-9044-9D84-8DEE3D2278CF}" srcOrd="0" destOrd="0" presId="urn:microsoft.com/office/officeart/2005/8/layout/equation2"/>
    <dgm:cxn modelId="{B25BAF6F-303E-AF46-9CF1-EE7836ABCCE0}" type="presOf" srcId="{21805595-7359-F54A-BA83-C51954F2CE0B}" destId="{BE798746-09A8-6A45-82A9-026FE0F50AF8}" srcOrd="0" destOrd="0" presId="urn:microsoft.com/office/officeart/2005/8/layout/equation2"/>
    <dgm:cxn modelId="{C0AAE46F-0D97-3E42-A835-9B2B3F6BB1D7}" type="presOf" srcId="{178D7DF4-E6D6-6741-A02E-3702F7E3548E}" destId="{13D97AC3-C498-6946-8316-E0B9AEA9B701}" srcOrd="0" destOrd="0" presId="urn:microsoft.com/office/officeart/2005/8/layout/equation2"/>
    <dgm:cxn modelId="{77954E80-CC75-4746-A9AC-EBD1434297D2}" srcId="{09392E8D-C446-E241-88FB-AA394F3B44DF}" destId="{9CF7896C-4DC3-C044-BBF6-CA3D985D7B14}" srcOrd="2" destOrd="0" parTransId="{7A2D98C2-786E-CC46-93E3-BDF6D65AFC33}" sibTransId="{7052AA2F-EB07-3841-AC4D-18784494F69B}"/>
    <dgm:cxn modelId="{87ECBE8B-7AF3-A844-BB14-75EDFE121816}" type="presOf" srcId="{B85100A1-4030-8C4C-A644-FF8E8C34A26F}" destId="{0E2D864A-ED08-AF40-8BDC-0979A45CCA02}" srcOrd="0" destOrd="0" presId="urn:microsoft.com/office/officeart/2005/8/layout/equation2"/>
    <dgm:cxn modelId="{29633B92-6A7E-2D41-B589-8BC8AA32A40C}" type="presOf" srcId="{9CF7896C-4DC3-C044-BBF6-CA3D985D7B14}" destId="{4C0C6DD4-32BC-9642-AEFA-182EEBD6ACDD}" srcOrd="0" destOrd="0" presId="urn:microsoft.com/office/officeart/2005/8/layout/equation2"/>
    <dgm:cxn modelId="{9BADFF97-AC94-944E-86CE-687BDC08552F}" srcId="{09392E8D-C446-E241-88FB-AA394F3B44DF}" destId="{2EC5A842-7471-484A-8E16-5E87A2279730}" srcOrd="0" destOrd="0" parTransId="{5D13E5E9-429B-4446-8D33-AD2BAED4532B}" sibTransId="{01711531-7732-1345-9DA4-70407A6E80F2}"/>
    <dgm:cxn modelId="{4111EFA6-E6B9-5F48-AB2C-837B5ABB01B9}" type="presOf" srcId="{7052AA2F-EB07-3841-AC4D-18784494F69B}" destId="{06A857A6-1AF0-1449-818E-74FFEC0F9D3C}" srcOrd="0" destOrd="0" presId="urn:microsoft.com/office/officeart/2005/8/layout/equation2"/>
    <dgm:cxn modelId="{222499DC-B8B7-D24E-8423-0D98FF45F348}" srcId="{09392E8D-C446-E241-88FB-AA394F3B44DF}" destId="{B85100A1-4030-8C4C-A644-FF8E8C34A26F}" srcOrd="3" destOrd="0" parTransId="{6B8DD413-69AA-ED4E-85B9-BF456A3D29E8}" sibTransId="{21E889A7-9851-F543-9214-2ADB15EBC096}"/>
    <dgm:cxn modelId="{400137E8-D7B4-D94F-A417-CCBF2E16B686}" srcId="{09392E8D-C446-E241-88FB-AA394F3B44DF}" destId="{178D7DF4-E6D6-6741-A02E-3702F7E3548E}" srcOrd="1" destOrd="0" parTransId="{93FC20F8-0E8A-AD46-82E3-5218CEDAE9A1}" sibTransId="{21805595-7359-F54A-BA83-C51954F2CE0B}"/>
    <dgm:cxn modelId="{2313B1BB-0BE2-3C4A-A774-75A7E94566C3}" type="presParOf" srcId="{1F6ABFF9-1183-3C49-8233-025C2DC30435}" destId="{71CBBF3B-A083-DD47-90C0-FD48BD99A7C8}" srcOrd="0" destOrd="0" presId="urn:microsoft.com/office/officeart/2005/8/layout/equation2"/>
    <dgm:cxn modelId="{496C7340-5121-6D4F-BAA0-68AB65907141}" type="presParOf" srcId="{71CBBF3B-A083-DD47-90C0-FD48BD99A7C8}" destId="{B9EC5928-6934-F241-9A8E-AC3DDEC7FECE}" srcOrd="0" destOrd="0" presId="urn:microsoft.com/office/officeart/2005/8/layout/equation2"/>
    <dgm:cxn modelId="{EE95E19C-5F43-AD45-8437-EFE3FF805358}" type="presParOf" srcId="{71CBBF3B-A083-DD47-90C0-FD48BD99A7C8}" destId="{4C04096D-3252-FE47-A7D3-04FDFEA2668E}" srcOrd="1" destOrd="0" presId="urn:microsoft.com/office/officeart/2005/8/layout/equation2"/>
    <dgm:cxn modelId="{AFDA518D-B76D-6248-927A-BE787C3533D4}" type="presParOf" srcId="{71CBBF3B-A083-DD47-90C0-FD48BD99A7C8}" destId="{DE6B9327-0E1D-9044-9D84-8DEE3D2278CF}" srcOrd="2" destOrd="0" presId="urn:microsoft.com/office/officeart/2005/8/layout/equation2"/>
    <dgm:cxn modelId="{03DF5578-8470-3341-A52E-2CE95C62BFCF}" type="presParOf" srcId="{71CBBF3B-A083-DD47-90C0-FD48BD99A7C8}" destId="{9C842406-6CB5-3245-84AB-0D4A2AC12519}" srcOrd="3" destOrd="0" presId="urn:microsoft.com/office/officeart/2005/8/layout/equation2"/>
    <dgm:cxn modelId="{DBCCE346-F010-404C-BD4E-0773690DC1F4}" type="presParOf" srcId="{71CBBF3B-A083-DD47-90C0-FD48BD99A7C8}" destId="{13D97AC3-C498-6946-8316-E0B9AEA9B701}" srcOrd="4" destOrd="0" presId="urn:microsoft.com/office/officeart/2005/8/layout/equation2"/>
    <dgm:cxn modelId="{2D95D8D3-F057-9146-87E9-1BEB550DCF4D}" type="presParOf" srcId="{71CBBF3B-A083-DD47-90C0-FD48BD99A7C8}" destId="{530F109E-147B-4142-9FEB-2A3661462DA6}" srcOrd="5" destOrd="0" presId="urn:microsoft.com/office/officeart/2005/8/layout/equation2"/>
    <dgm:cxn modelId="{56A97A12-2821-4945-95EC-29E43D08F26A}" type="presParOf" srcId="{71CBBF3B-A083-DD47-90C0-FD48BD99A7C8}" destId="{BE798746-09A8-6A45-82A9-026FE0F50AF8}" srcOrd="6" destOrd="0" presId="urn:microsoft.com/office/officeart/2005/8/layout/equation2"/>
    <dgm:cxn modelId="{8B1FDE1A-89BF-7B4D-9C26-DBA0BAF421DF}" type="presParOf" srcId="{71CBBF3B-A083-DD47-90C0-FD48BD99A7C8}" destId="{E6412AA9-CF14-E248-A033-9C577780E51C}" srcOrd="7" destOrd="0" presId="urn:microsoft.com/office/officeart/2005/8/layout/equation2"/>
    <dgm:cxn modelId="{1163163A-B0C2-D74C-A482-DEBF67C44797}" type="presParOf" srcId="{71CBBF3B-A083-DD47-90C0-FD48BD99A7C8}" destId="{4C0C6DD4-32BC-9642-AEFA-182EEBD6ACDD}" srcOrd="8" destOrd="0" presId="urn:microsoft.com/office/officeart/2005/8/layout/equation2"/>
    <dgm:cxn modelId="{0F4E1649-773C-0847-A008-5FBD278673B7}" type="presParOf" srcId="{1F6ABFF9-1183-3C49-8233-025C2DC30435}" destId="{06A857A6-1AF0-1449-818E-74FFEC0F9D3C}" srcOrd="1" destOrd="0" presId="urn:microsoft.com/office/officeart/2005/8/layout/equation2"/>
    <dgm:cxn modelId="{957379B3-D512-6F4A-8826-3A530D6158E4}" type="presParOf" srcId="{06A857A6-1AF0-1449-818E-74FFEC0F9D3C}" destId="{2D9D551F-2524-DD4D-A11F-8B88281C4C36}" srcOrd="0" destOrd="0" presId="urn:microsoft.com/office/officeart/2005/8/layout/equation2"/>
    <dgm:cxn modelId="{93CA15E5-5FDE-254F-B08D-9A744C7DD7BB}" type="presParOf" srcId="{1F6ABFF9-1183-3C49-8233-025C2DC30435}" destId="{0E2D864A-ED08-AF40-8BDC-0979A45CCA0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C5928-6934-F241-9A8E-AC3DDEC7FECE}">
      <dsp:nvSpPr>
        <dsp:cNvPr id="0" name=""/>
        <dsp:cNvSpPr/>
      </dsp:nvSpPr>
      <dsp:spPr>
        <a:xfrm>
          <a:off x="420900" y="1538"/>
          <a:ext cx="955072" cy="955072"/>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charset="0"/>
              <a:ea typeface="Arial" charset="0"/>
              <a:cs typeface="Arial" charset="0"/>
            </a:rPr>
            <a:t>Leadership</a:t>
          </a:r>
        </a:p>
      </dsp:txBody>
      <dsp:txXfrm>
        <a:off x="560767" y="141405"/>
        <a:ext cx="675338" cy="675338"/>
      </dsp:txXfrm>
    </dsp:sp>
    <dsp:sp modelId="{DE6B9327-0E1D-9044-9D84-8DEE3D2278CF}">
      <dsp:nvSpPr>
        <dsp:cNvPr id="0" name=""/>
        <dsp:cNvSpPr/>
      </dsp:nvSpPr>
      <dsp:spPr>
        <a:xfrm>
          <a:off x="621465" y="1034162"/>
          <a:ext cx="553941" cy="553941"/>
        </a:xfrm>
        <a:prstGeom prst="mathPlus">
          <a:avLst/>
        </a:prstGeom>
        <a:solidFill>
          <a:srgbClr val="FF6800"/>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Arial" charset="0"/>
            <a:ea typeface="Arial" charset="0"/>
            <a:cs typeface="Arial" charset="0"/>
          </a:endParaRPr>
        </a:p>
      </dsp:txBody>
      <dsp:txXfrm>
        <a:off x="694890" y="1245989"/>
        <a:ext cx="407091" cy="130287"/>
      </dsp:txXfrm>
    </dsp:sp>
    <dsp:sp modelId="{13D97AC3-C498-6946-8316-E0B9AEA9B701}">
      <dsp:nvSpPr>
        <dsp:cNvPr id="0" name=""/>
        <dsp:cNvSpPr/>
      </dsp:nvSpPr>
      <dsp:spPr>
        <a:xfrm>
          <a:off x="420900" y="1665655"/>
          <a:ext cx="955072" cy="955072"/>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charset="0"/>
              <a:ea typeface="Arial" charset="0"/>
              <a:cs typeface="Arial" charset="0"/>
            </a:rPr>
            <a:t>Self-care</a:t>
          </a:r>
        </a:p>
      </dsp:txBody>
      <dsp:txXfrm>
        <a:off x="560767" y="1805522"/>
        <a:ext cx="675338" cy="675338"/>
      </dsp:txXfrm>
    </dsp:sp>
    <dsp:sp modelId="{BE798746-09A8-6A45-82A9-026FE0F50AF8}">
      <dsp:nvSpPr>
        <dsp:cNvPr id="0" name=""/>
        <dsp:cNvSpPr/>
      </dsp:nvSpPr>
      <dsp:spPr>
        <a:xfrm>
          <a:off x="621465" y="2698279"/>
          <a:ext cx="553941" cy="553941"/>
        </a:xfrm>
        <a:prstGeom prst="mathPlus">
          <a:avLst/>
        </a:prstGeom>
        <a:solidFill>
          <a:srgbClr val="FF6800"/>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Arial" charset="0"/>
            <a:ea typeface="Arial" charset="0"/>
            <a:cs typeface="Arial" charset="0"/>
          </a:endParaRPr>
        </a:p>
      </dsp:txBody>
      <dsp:txXfrm>
        <a:off x="694890" y="2910106"/>
        <a:ext cx="407091" cy="130287"/>
      </dsp:txXfrm>
    </dsp:sp>
    <dsp:sp modelId="{4C0C6DD4-32BC-9642-AEFA-182EEBD6ACDD}">
      <dsp:nvSpPr>
        <dsp:cNvPr id="0" name=""/>
        <dsp:cNvSpPr/>
      </dsp:nvSpPr>
      <dsp:spPr>
        <a:xfrm>
          <a:off x="420900" y="3329773"/>
          <a:ext cx="955072" cy="955072"/>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charset="0"/>
              <a:ea typeface="Arial" charset="0"/>
              <a:cs typeface="Arial" charset="0"/>
            </a:rPr>
            <a:t>Business Strategies</a:t>
          </a:r>
        </a:p>
      </dsp:txBody>
      <dsp:txXfrm>
        <a:off x="560767" y="3469640"/>
        <a:ext cx="675338" cy="675338"/>
      </dsp:txXfrm>
    </dsp:sp>
    <dsp:sp modelId="{06A857A6-1AF0-1449-818E-74FFEC0F9D3C}">
      <dsp:nvSpPr>
        <dsp:cNvPr id="0" name=""/>
        <dsp:cNvSpPr/>
      </dsp:nvSpPr>
      <dsp:spPr>
        <a:xfrm>
          <a:off x="1519233" y="1965548"/>
          <a:ext cx="303712" cy="355286"/>
        </a:xfrm>
        <a:prstGeom prst="rightArrow">
          <a:avLst>
            <a:gd name="adj1" fmla="val 60000"/>
            <a:gd name="adj2" fmla="val 50000"/>
          </a:avLst>
        </a:prstGeom>
        <a:solidFill>
          <a:srgbClr val="FF6800"/>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Arial" charset="0"/>
            <a:ea typeface="Arial" charset="0"/>
            <a:cs typeface="Arial" charset="0"/>
          </a:endParaRPr>
        </a:p>
      </dsp:txBody>
      <dsp:txXfrm>
        <a:off x="1519233" y="2036605"/>
        <a:ext cx="212598" cy="213172"/>
      </dsp:txXfrm>
    </dsp:sp>
    <dsp:sp modelId="{0E2D864A-ED08-AF40-8BDC-0979A45CCA02}">
      <dsp:nvSpPr>
        <dsp:cNvPr id="0" name=""/>
        <dsp:cNvSpPr/>
      </dsp:nvSpPr>
      <dsp:spPr>
        <a:xfrm>
          <a:off x="1949016" y="1188119"/>
          <a:ext cx="1910144" cy="1910144"/>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charset="0"/>
              <a:ea typeface="Arial" charset="0"/>
              <a:cs typeface="Arial" charset="0"/>
            </a:rPr>
            <a:t>Organizational Change</a:t>
          </a:r>
        </a:p>
      </dsp:txBody>
      <dsp:txXfrm>
        <a:off x="2228750" y="1467853"/>
        <a:ext cx="1350676" cy="135067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61237-D3BE-9241-BDB9-4FDEAC66E4CD}" type="datetimeFigureOut">
              <a:rPr lang="en-US" smtClean="0"/>
              <a:t>5/21/25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20E46-A9BB-F44F-A494-7333F8526554}" type="slidenum">
              <a:rPr lang="en-US" smtClean="0"/>
              <a:t>‹#›</a:t>
            </a:fld>
            <a:endParaRPr lang="en-US" dirty="0"/>
          </a:p>
        </p:txBody>
      </p:sp>
    </p:spTree>
    <p:extLst>
      <p:ext uri="{BB962C8B-B14F-4D97-AF65-F5344CB8AC3E}">
        <p14:creationId xmlns:p14="http://schemas.microsoft.com/office/powerpoint/2010/main" val="62318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a:pPr/>
              <a:t>5/21/25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
        <p:nvSpPr>
          <p:cNvPr id="8" name="Rectangle 7"/>
          <p:cNvSpPr/>
          <p:nvPr userDrawn="1"/>
        </p:nvSpPr>
        <p:spPr>
          <a:xfrm>
            <a:off x="446532" y="3085766"/>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lvl1pPr>
              <a:defRPr>
                <a:latin typeface="Arial" charset="0"/>
                <a:ea typeface="Arial" charset="0"/>
                <a:cs typeface="Arial"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atin typeface="Arial" charset="0"/>
                <a:ea typeface="Arial" charset="0"/>
                <a:cs typeface="Arial" charset="0"/>
              </a:defRPr>
            </a:lvl1pPr>
            <a:lvl2pPr algn="l">
              <a:defRPr>
                <a:latin typeface="Arial" charset="0"/>
                <a:ea typeface="Arial" charset="0"/>
                <a:cs typeface="Arial" charset="0"/>
              </a:defRPr>
            </a:lvl2pPr>
            <a:lvl3pPr algn="l">
              <a:defRPr>
                <a:latin typeface="Arial" charset="0"/>
                <a:ea typeface="Arial" charset="0"/>
                <a:cs typeface="Arial" charset="0"/>
              </a:defRPr>
            </a:lvl3pPr>
            <a:lvl4pPr algn="l">
              <a:defRPr>
                <a:latin typeface="Arial" charset="0"/>
                <a:ea typeface="Arial" charset="0"/>
                <a:cs typeface="Arial" charset="0"/>
              </a:defRPr>
            </a:lvl4pPr>
            <a:lvl5pPr algn="l">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lvl1pPr>
              <a:defRPr>
                <a:latin typeface="Arial" charset="0"/>
                <a:ea typeface="Arial" charset="0"/>
                <a:cs typeface="Arial" charset="0"/>
              </a:defRPr>
            </a:lvl1pPr>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a:pPr/>
              <a:t>5/21/25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5/21/25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a:pPr/>
              <a:t>5/21/25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5/21/25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a:latin typeface="Arial" charset="0"/>
                <a:ea typeface="Arial" charset="0"/>
                <a:cs typeface="Arial" charset="0"/>
              </a:defRPr>
            </a:lvl1p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a:pPr/>
              <a:t>5/21/25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5/21/25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5/21/25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latin typeface="Arial" charset="0"/>
                <a:ea typeface="Arial" charset="0"/>
                <a:cs typeface="Arial" charset="0"/>
              </a:defRPr>
            </a:lvl1pPr>
            <a:lvl2pPr>
              <a:defRPr sz="1800">
                <a:solidFill>
                  <a:schemeClr val="tx2"/>
                </a:solidFill>
                <a:latin typeface="Arial" charset="0"/>
                <a:ea typeface="Arial" charset="0"/>
                <a:cs typeface="Arial" charset="0"/>
              </a:defRPr>
            </a:lvl2pPr>
            <a:lvl3pPr>
              <a:defRPr sz="1600">
                <a:solidFill>
                  <a:schemeClr val="tx2"/>
                </a:solidFill>
                <a:latin typeface="Arial" charset="0"/>
                <a:ea typeface="Arial" charset="0"/>
                <a:cs typeface="Arial" charset="0"/>
              </a:defRPr>
            </a:lvl3pPr>
            <a:lvl4pPr>
              <a:defRPr sz="1400">
                <a:solidFill>
                  <a:schemeClr val="tx2"/>
                </a:solidFill>
                <a:latin typeface="Arial" charset="0"/>
                <a:ea typeface="Arial" charset="0"/>
                <a:cs typeface="Arial" charset="0"/>
              </a:defRPr>
            </a:lvl4pPr>
            <a:lvl5pPr>
              <a:defRPr sz="1400">
                <a:solidFill>
                  <a:schemeClr val="tx2"/>
                </a:solidFill>
                <a:latin typeface="Arial" charset="0"/>
                <a:ea typeface="Arial" charset="0"/>
                <a:cs typeface="Arial"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a:pPr/>
              <a:t>5/21/25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latin typeface="Arial" charset="0"/>
                <a:ea typeface="Arial" charset="0"/>
                <a:cs typeface="Arial" charset="0"/>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atin typeface="Arial" charset="0"/>
                <a:ea typeface="Arial" charset="0"/>
                <a:cs typeface="Arial"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atin typeface="Arial" charset="0"/>
                <a:ea typeface="Arial" charset="0"/>
                <a:cs typeface="Arial"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5/21/25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a:pPr/>
              <a:t>5/21/25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charset="0"/>
          <a:ea typeface="Arial" charset="0"/>
          <a:cs typeface="Arial"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charset="0"/>
          <a:ea typeface="Arial" charset="0"/>
          <a:cs typeface="Arial"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charset="0"/>
          <a:ea typeface="Arial" charset="0"/>
          <a:cs typeface="Arial"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charset="0"/>
          <a:ea typeface="Arial" charset="0"/>
          <a:cs typeface="Arial"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charset="0"/>
          <a:ea typeface="Arial" charset="0"/>
          <a:cs typeface="Arial"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helancet.com/journals/lancet/article/PIIS0140-6736(17)30873-5/fulltext" TargetMode="External"/><Relationship Id="rId2" Type="http://schemas.openxmlformats.org/officeDocument/2006/relationships/hyperlink" Target="https://www.niddk.nih.gov/health-information/health-statistics/overweight-obesity" TargetMode="External"/><Relationship Id="rId1" Type="http://schemas.openxmlformats.org/officeDocument/2006/relationships/slideLayout" Target="../slideLayouts/slideLayout2.xml"/><Relationship Id="rId5" Type="http://schemas.openxmlformats.org/officeDocument/2006/relationships/hyperlink" Target="https://www.cms.gov/research-statistics-data-and-systems/statistics-trends-and-reports/nationalhealthexpenddata/nhe-fact-sheet.html" TargetMode="External"/><Relationship Id="rId4" Type="http://schemas.openxmlformats.org/officeDocument/2006/relationships/hyperlink" Target="http://www.healthsystemtracker.org/chart-collection/u-s-life-expectancy-compare-countries/?_sf_s=life#item-u-s-lowest-life-expectancy-birth-among-comparable-countr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value of an Well-Being leader</a:t>
            </a:r>
          </a:p>
        </p:txBody>
      </p:sp>
      <p:sp>
        <p:nvSpPr>
          <p:cNvPr id="3" name="Subtitle 2"/>
          <p:cNvSpPr>
            <a:spLocks noGrp="1"/>
          </p:cNvSpPr>
          <p:nvPr>
            <p:ph type="subTitle" idx="1"/>
          </p:nvPr>
        </p:nvSpPr>
        <p:spPr/>
        <p:txBody>
          <a:bodyPr>
            <a:normAutofit/>
          </a:bodyPr>
          <a:lstStyle/>
          <a:p>
            <a:r>
              <a:rPr lang="en-US" i="1" dirty="0">
                <a:solidFill>
                  <a:srgbClr val="FF6800"/>
                </a:solidFill>
              </a:rPr>
              <a:t>Professional DEVELOPMENT Support request: </a:t>
            </a:r>
            <a:br>
              <a:rPr lang="en-US" i="1" dirty="0">
                <a:solidFill>
                  <a:srgbClr val="FF6800"/>
                </a:solidFill>
              </a:rPr>
            </a:br>
            <a:r>
              <a:rPr lang="en-US" i="1" dirty="0">
                <a:solidFill>
                  <a:srgbClr val="FF6800"/>
                </a:solidFill>
              </a:rPr>
              <a:t>Duke LEADERSHIP PROGRAM IN Whole Health &amp; Well-Being </a:t>
            </a:r>
          </a:p>
        </p:txBody>
      </p:sp>
      <p:sp>
        <p:nvSpPr>
          <p:cNvPr id="4" name="Oval 3"/>
          <p:cNvSpPr/>
          <p:nvPr/>
        </p:nvSpPr>
        <p:spPr>
          <a:xfrm>
            <a:off x="9468091" y="4525698"/>
            <a:ext cx="1620456" cy="162045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charset="0"/>
                <a:ea typeface="Arial" charset="0"/>
                <a:cs typeface="Arial" charset="0"/>
              </a:rPr>
              <a:t>Your organization’s logo here</a:t>
            </a:r>
          </a:p>
        </p:txBody>
      </p:sp>
      <p:sp>
        <p:nvSpPr>
          <p:cNvPr id="5" name="Rectangle 4"/>
          <p:cNvSpPr/>
          <p:nvPr/>
        </p:nvSpPr>
        <p:spPr>
          <a:xfrm>
            <a:off x="766387" y="5451676"/>
            <a:ext cx="2671294" cy="6944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dirty="0">
                <a:latin typeface="Arial" charset="0"/>
                <a:ea typeface="Arial" charset="0"/>
                <a:cs typeface="Arial" charset="0"/>
              </a:rPr>
              <a:t>Submitted by: YOUR NAME</a:t>
            </a:r>
          </a:p>
          <a:p>
            <a:r>
              <a:rPr lang="en-US" sz="1200" i="1" dirty="0">
                <a:latin typeface="Arial" charset="0"/>
                <a:ea typeface="Arial" charset="0"/>
                <a:cs typeface="Arial" charset="0"/>
              </a:rPr>
              <a:t>		  DATE</a:t>
            </a:r>
          </a:p>
        </p:txBody>
      </p:sp>
    </p:spTree>
    <p:extLst>
      <p:ext uri="{BB962C8B-B14F-4D97-AF65-F5344CB8AC3E}">
        <p14:creationId xmlns:p14="http://schemas.microsoft.com/office/powerpoint/2010/main" val="123380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in the U.S. </a:t>
            </a:r>
          </a:p>
        </p:txBody>
      </p:sp>
      <p:sp>
        <p:nvSpPr>
          <p:cNvPr id="3" name="Content Placeholder 2"/>
          <p:cNvSpPr>
            <a:spLocks noGrp="1"/>
          </p:cNvSpPr>
          <p:nvPr>
            <p:ph idx="1"/>
          </p:nvPr>
        </p:nvSpPr>
        <p:spPr>
          <a:xfrm>
            <a:off x="581192" y="2180496"/>
            <a:ext cx="11143962" cy="3678303"/>
          </a:xfrm>
        </p:spPr>
        <p:txBody>
          <a:bodyPr>
            <a:normAutofit fontScale="92500" lnSpcReduction="10000"/>
          </a:bodyPr>
          <a:lstStyle/>
          <a:p>
            <a:pPr>
              <a:buClr>
                <a:srgbClr val="87A8EA"/>
              </a:buClr>
            </a:pPr>
            <a:r>
              <a:rPr lang="en-US" dirty="0"/>
              <a:t>America spends </a:t>
            </a:r>
            <a:r>
              <a:rPr lang="en-US" b="1" i="1" dirty="0"/>
              <a:t>more per person </a:t>
            </a:r>
            <a:r>
              <a:rPr lang="en-US" dirty="0"/>
              <a:t>on healthcare than any other country –– and does not have the best health outcomes. </a:t>
            </a:r>
            <a:endParaRPr lang="en-US" u="sng" dirty="0">
              <a:hlinkClick r:id="rId2"/>
            </a:endParaRPr>
          </a:p>
          <a:p>
            <a:pPr lvl="1">
              <a:buClr>
                <a:srgbClr val="87A8EA"/>
              </a:buClr>
            </a:pPr>
            <a:r>
              <a:rPr lang="en-US" u="sng" dirty="0">
                <a:hlinkClick r:id="rId3"/>
              </a:rPr>
              <a:t>$9,237</a:t>
            </a:r>
            <a:r>
              <a:rPr lang="en-US" dirty="0"/>
              <a:t> annually per capita spending </a:t>
            </a:r>
          </a:p>
          <a:p>
            <a:pPr lvl="1">
              <a:buClr>
                <a:srgbClr val="87A8EA"/>
              </a:buClr>
            </a:pPr>
            <a:r>
              <a:rPr lang="en-US" u="sng" dirty="0">
                <a:hlinkClick r:id="rId2"/>
              </a:rPr>
              <a:t>1 in 3 adults</a:t>
            </a:r>
            <a:r>
              <a:rPr lang="en-US" dirty="0"/>
              <a:t> are considered obese</a:t>
            </a:r>
          </a:p>
          <a:p>
            <a:pPr lvl="1">
              <a:buClr>
                <a:srgbClr val="87A8EA"/>
              </a:buClr>
            </a:pPr>
            <a:r>
              <a:rPr lang="en-US" dirty="0"/>
              <a:t>117 million people have at least one chronic disease </a:t>
            </a:r>
          </a:p>
          <a:p>
            <a:pPr lvl="1">
              <a:buClr>
                <a:srgbClr val="87A8EA"/>
              </a:buClr>
            </a:pPr>
            <a:r>
              <a:rPr lang="en-US" dirty="0"/>
              <a:t>Life-expectancy rate is declining (</a:t>
            </a:r>
            <a:r>
              <a:rPr lang="en-US" u="sng" dirty="0">
                <a:hlinkClick r:id="rId4"/>
              </a:rPr>
              <a:t>78.8 years, compared to an average of 82.2 years among comparable countries</a:t>
            </a:r>
            <a:r>
              <a:rPr lang="en-US" dirty="0"/>
              <a:t>)</a:t>
            </a:r>
          </a:p>
          <a:p>
            <a:pPr>
              <a:buClr>
                <a:srgbClr val="87A8EA"/>
              </a:buClr>
            </a:pPr>
            <a:endParaRPr lang="en-US" dirty="0"/>
          </a:p>
          <a:p>
            <a:pPr>
              <a:buClr>
                <a:srgbClr val="87A8EA"/>
              </a:buClr>
            </a:pPr>
            <a:r>
              <a:rPr lang="en-US" dirty="0"/>
              <a:t>National </a:t>
            </a:r>
            <a:r>
              <a:rPr lang="en-US" b="1" i="1" dirty="0"/>
              <a:t>health spending is projected to grow </a:t>
            </a:r>
            <a:r>
              <a:rPr lang="en-US" dirty="0"/>
              <a:t>at an average rate of </a:t>
            </a:r>
            <a:r>
              <a:rPr lang="en-US" u="sng" dirty="0">
                <a:hlinkClick r:id="rId5"/>
              </a:rPr>
              <a:t>5.6 percent</a:t>
            </a:r>
            <a:r>
              <a:rPr lang="en-US" dirty="0"/>
              <a:t> per year for the next decade.</a:t>
            </a:r>
          </a:p>
          <a:p>
            <a:endParaRPr lang="en-US" dirty="0"/>
          </a:p>
          <a:p>
            <a:pPr algn="ctr"/>
            <a:r>
              <a:rPr lang="en-US" sz="2200" b="1" dirty="0"/>
              <a:t>Clearly, change is needed. </a:t>
            </a:r>
          </a:p>
        </p:txBody>
      </p:sp>
    </p:spTree>
    <p:extLst>
      <p:ext uri="{BB962C8B-B14F-4D97-AF65-F5344CB8AC3E}">
        <p14:creationId xmlns:p14="http://schemas.microsoft.com/office/powerpoint/2010/main" val="20380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5208-0E92-4C82-8688-FCA64F97E660}"/>
              </a:ext>
            </a:extLst>
          </p:cNvPr>
          <p:cNvSpPr>
            <a:spLocks noGrp="1"/>
          </p:cNvSpPr>
          <p:nvPr>
            <p:ph type="title"/>
          </p:nvPr>
        </p:nvSpPr>
        <p:spPr>
          <a:xfrm>
            <a:off x="581192" y="702156"/>
            <a:ext cx="11029616" cy="1013800"/>
          </a:xfrm>
        </p:spPr>
        <p:txBody>
          <a:bodyPr/>
          <a:lstStyle/>
          <a:p>
            <a:r>
              <a:rPr lang="en-US"/>
              <a:t>Responding to Patient Demand</a:t>
            </a:r>
            <a:endParaRPr lang="en-US" dirty="0"/>
          </a:p>
        </p:txBody>
      </p:sp>
      <p:sp>
        <p:nvSpPr>
          <p:cNvPr id="3" name="Content Placeholder 2">
            <a:extLst>
              <a:ext uri="{FF2B5EF4-FFF2-40B4-BE49-F238E27FC236}">
                <a16:creationId xmlns:a16="http://schemas.microsoft.com/office/drawing/2014/main" id="{5A42127A-CA4B-4BDD-8385-5D1098011568}"/>
              </a:ext>
            </a:extLst>
          </p:cNvPr>
          <p:cNvSpPr>
            <a:spLocks noGrp="1"/>
          </p:cNvSpPr>
          <p:nvPr>
            <p:ph idx="1"/>
          </p:nvPr>
        </p:nvSpPr>
        <p:spPr>
          <a:xfrm>
            <a:off x="581192" y="2180496"/>
            <a:ext cx="11029615" cy="3678303"/>
          </a:xfrm>
        </p:spPr>
        <p:txBody>
          <a:bodyPr/>
          <a:lstStyle/>
          <a:p>
            <a:pPr marL="0" indent="0">
              <a:buNone/>
            </a:pPr>
            <a:r>
              <a:rPr lang="en-US" dirty="0"/>
              <a:t>There is a tremendous demand for programs, models, and healthcare providers that do more than simply treat disease. A consumer-driven marketplace is spurring innovation and change that enable healthcare organizations to better meet patients’ needs.</a:t>
            </a:r>
          </a:p>
          <a:p>
            <a:pPr marL="0" indent="0">
              <a:buNone/>
            </a:pPr>
            <a:r>
              <a:rPr lang="en-US" dirty="0"/>
              <a:t> </a:t>
            </a:r>
          </a:p>
        </p:txBody>
      </p:sp>
    </p:spTree>
    <p:extLst>
      <p:ext uri="{BB962C8B-B14F-4D97-AF65-F5344CB8AC3E}">
        <p14:creationId xmlns:p14="http://schemas.microsoft.com/office/powerpoint/2010/main" val="166474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Culture of Health and Well-Being</a:t>
            </a:r>
          </a:p>
        </p:txBody>
      </p:sp>
      <p:sp>
        <p:nvSpPr>
          <p:cNvPr id="6" name="Content Placeholder 5"/>
          <p:cNvSpPr>
            <a:spLocks noGrp="1"/>
          </p:cNvSpPr>
          <p:nvPr>
            <p:ph sz="quarter" idx="4"/>
          </p:nvPr>
        </p:nvSpPr>
        <p:spPr>
          <a:xfrm>
            <a:off x="581193" y="2127399"/>
            <a:ext cx="11029616" cy="448359"/>
          </a:xfrm>
        </p:spPr>
        <p:txBody>
          <a:bodyPr>
            <a:normAutofit fontScale="77500" lnSpcReduction="20000"/>
          </a:bodyPr>
          <a:lstStyle/>
          <a:p>
            <a:pPr algn="ctr"/>
            <a:r>
              <a:rPr lang="en-US" dirty="0"/>
              <a:t>To capitalize on the movement towards </a:t>
            </a:r>
            <a:r>
              <a:rPr lang="en-US" b="1" i="1" dirty="0"/>
              <a:t>health promotion and the creation of a culture of health and well-being, </a:t>
            </a:r>
            <a:br>
              <a:rPr lang="en-US" b="1" i="1" dirty="0"/>
            </a:br>
            <a:r>
              <a:rPr lang="en-US" dirty="0"/>
              <a:t>we need leaders who:</a:t>
            </a:r>
          </a:p>
        </p:txBody>
      </p:sp>
      <p:sp>
        <p:nvSpPr>
          <p:cNvPr id="3" name="Oval 2"/>
          <p:cNvSpPr/>
          <p:nvPr/>
        </p:nvSpPr>
        <p:spPr>
          <a:xfrm>
            <a:off x="6813630" y="2707373"/>
            <a:ext cx="2743200" cy="2743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latin typeface="Arial" charset="0"/>
                <a:ea typeface="Arial" charset="0"/>
                <a:cs typeface="Arial" charset="0"/>
              </a:rPr>
              <a:t>Are fully versed in the promise of health and well-being </a:t>
            </a:r>
          </a:p>
        </p:txBody>
      </p:sp>
      <p:sp>
        <p:nvSpPr>
          <p:cNvPr id="7" name="Oval 6"/>
          <p:cNvSpPr/>
          <p:nvPr/>
        </p:nvSpPr>
        <p:spPr>
          <a:xfrm>
            <a:off x="2519426" y="2752179"/>
            <a:ext cx="2743200" cy="2743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dirty="0">
                <a:latin typeface="Arial" charset="0"/>
                <a:ea typeface="Arial" charset="0"/>
                <a:cs typeface="Arial" charset="0"/>
              </a:rPr>
              <a:t>Understand the immense value of conventional medicine </a:t>
            </a:r>
            <a:endParaRPr lang="en-US" dirty="0"/>
          </a:p>
        </p:txBody>
      </p:sp>
      <p:sp>
        <p:nvSpPr>
          <p:cNvPr id="10" name="Oval 9"/>
          <p:cNvSpPr/>
          <p:nvPr/>
        </p:nvSpPr>
        <p:spPr>
          <a:xfrm>
            <a:off x="4666528" y="3615596"/>
            <a:ext cx="2743200" cy="2743200"/>
          </a:xfrm>
          <a:prstGeom prst="ellipse">
            <a:avLst/>
          </a:prstGeom>
          <a:solidFill>
            <a:srgbClr val="FF68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87A8EA"/>
              </a:buClr>
            </a:pPr>
            <a:r>
              <a:rPr lang="en-US" dirty="0">
                <a:solidFill>
                  <a:schemeClr val="bg1"/>
                </a:solidFill>
                <a:latin typeface="Arial" charset="0"/>
                <a:ea typeface="Arial" charset="0"/>
                <a:cs typeface="Arial" charset="0"/>
              </a:rPr>
              <a:t>Create collaborative environments in which the best of both can be realized</a:t>
            </a:r>
          </a:p>
        </p:txBody>
      </p:sp>
    </p:spTree>
    <p:extLst>
      <p:ext uri="{BB962C8B-B14F-4D97-AF65-F5344CB8AC3E}">
        <p14:creationId xmlns:p14="http://schemas.microsoft.com/office/powerpoint/2010/main" val="66313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program to build this leader</a:t>
            </a:r>
          </a:p>
        </p:txBody>
      </p:sp>
      <p:sp>
        <p:nvSpPr>
          <p:cNvPr id="3" name="Content Placeholder 2"/>
          <p:cNvSpPr>
            <a:spLocks noGrp="1"/>
          </p:cNvSpPr>
          <p:nvPr>
            <p:ph idx="1"/>
          </p:nvPr>
        </p:nvSpPr>
        <p:spPr>
          <a:xfrm>
            <a:off x="581192" y="2180496"/>
            <a:ext cx="6375193" cy="3678303"/>
          </a:xfrm>
        </p:spPr>
        <p:txBody>
          <a:bodyPr>
            <a:normAutofit fontScale="92500" lnSpcReduction="10000"/>
          </a:bodyPr>
          <a:lstStyle/>
          <a:p>
            <a:pPr marL="0" indent="0">
              <a:buClr>
                <a:srgbClr val="87A8EA"/>
              </a:buClr>
              <a:buNone/>
            </a:pPr>
            <a:r>
              <a:rPr lang="en-US" dirty="0"/>
              <a:t>The </a:t>
            </a:r>
            <a:r>
              <a:rPr lang="en-US" b="1" i="1" dirty="0"/>
              <a:t>Duke Leadership Program in Whole Health and Well-Being </a:t>
            </a:r>
            <a:r>
              <a:rPr lang="en-US" dirty="0"/>
              <a:t>is changing health care leaders’ lives and the outcomes they achieve. Their model of leadership is grounded in a mindful approach that develops participants’ ability to inspire action and teaches working models of health promotion, prevention, and lifestyle and health behavior change.</a:t>
            </a:r>
          </a:p>
          <a:p>
            <a:pPr algn="l" fontAlgn="base"/>
            <a:r>
              <a:rPr lang="en-US" b="1" i="0" u="none" strike="noStrike" dirty="0">
                <a:solidFill>
                  <a:schemeClr val="tx1"/>
                </a:solidFill>
                <a:effectLst/>
                <a:latin typeface="Arial" panose="020B0604020202020204" pitchFamily="34" charset="0"/>
                <a:cs typeface="Arial" panose="020B0604020202020204" pitchFamily="34" charset="0"/>
              </a:rPr>
              <a:t>Program Cost</a:t>
            </a:r>
          </a:p>
          <a:p>
            <a:pPr algn="l" fontAlgn="base"/>
            <a:r>
              <a:rPr lang="en-US" b="0" i="0" u="none" strike="noStrike" dirty="0">
                <a:solidFill>
                  <a:schemeClr val="tx1"/>
                </a:solidFill>
                <a:effectLst/>
                <a:latin typeface="Arial" panose="020B0604020202020204" pitchFamily="34" charset="0"/>
                <a:cs typeface="Arial" panose="020B0604020202020204" pitchFamily="34" charset="0"/>
              </a:rPr>
              <a:t>Leadership Program in Whole Health and Well-Being – Core $8,500</a:t>
            </a:r>
            <a:br>
              <a:rPr lang="en-US" b="0" i="0" u="none" strike="noStrike" dirty="0">
                <a:solidFill>
                  <a:schemeClr val="tx1"/>
                </a:solidFill>
                <a:effectLst/>
                <a:latin typeface="Arial" panose="020B0604020202020204" pitchFamily="34" charset="0"/>
                <a:cs typeface="Arial" panose="020B0604020202020204" pitchFamily="34" charset="0"/>
              </a:rPr>
            </a:br>
            <a:r>
              <a:rPr lang="en-US" b="0" i="0" u="none" strike="noStrike" dirty="0">
                <a:solidFill>
                  <a:schemeClr val="tx1"/>
                </a:solidFill>
                <a:effectLst/>
                <a:latin typeface="Arial" panose="020B0604020202020204" pitchFamily="34" charset="0"/>
                <a:cs typeface="Arial" panose="020B0604020202020204" pitchFamily="34" charset="0"/>
              </a:rPr>
              <a:t>Leadership Program in Whole Health and Well-Being – Advanced Tracks $6,500</a:t>
            </a:r>
          </a:p>
          <a:p>
            <a:pPr algn="l" fontAlgn="base"/>
            <a:r>
              <a:rPr lang="en-US" b="0" i="0" u="none" strike="noStrike" dirty="0">
                <a:solidFill>
                  <a:schemeClr val="tx1"/>
                </a:solidFill>
                <a:effectLst/>
                <a:latin typeface="Arial" panose="020B0604020202020204" pitchFamily="34" charset="0"/>
                <a:cs typeface="Arial" panose="020B0604020202020204" pitchFamily="34" charset="0"/>
              </a:rPr>
              <a:t>A 10% discount will be offered for a purchase of both the Core and Advanced Tracks – a $1,500 discount</a:t>
            </a:r>
          </a:p>
          <a:p>
            <a:pPr marL="0" indent="0">
              <a:buClr>
                <a:srgbClr val="87A8EA"/>
              </a:buClr>
              <a:buNone/>
            </a:pPr>
            <a:endParaRPr lang="en-US" dirty="0"/>
          </a:p>
        </p:txBody>
      </p:sp>
      <p:graphicFrame>
        <p:nvGraphicFramePr>
          <p:cNvPr id="4" name="Diagram 3"/>
          <p:cNvGraphicFramePr/>
          <p:nvPr>
            <p:extLst>
              <p:ext uri="{D42A27DB-BD31-4B8C-83A1-F6EECF244321}">
                <p14:modId xmlns:p14="http://schemas.microsoft.com/office/powerpoint/2010/main" val="1105176853"/>
              </p:ext>
            </p:extLst>
          </p:nvPr>
        </p:nvGraphicFramePr>
        <p:xfrm>
          <a:off x="7330746" y="1876455"/>
          <a:ext cx="4280061" cy="428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97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034" y="619125"/>
            <a:ext cx="7499291"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round a living room&#10;&#10;Description generated with very high confidence">
            <a:extLst>
              <a:ext uri="{FF2B5EF4-FFF2-40B4-BE49-F238E27FC236}">
                <a16:creationId xmlns:a16="http://schemas.microsoft.com/office/drawing/2014/main" id="{D1D628E9-DC74-4EB9-9115-82B34403C5CF}"/>
              </a:ext>
            </a:extLst>
          </p:cNvPr>
          <p:cNvPicPr>
            <a:picLocks noChangeAspect="1"/>
          </p:cNvPicPr>
          <p:nvPr/>
        </p:nvPicPr>
        <p:blipFill>
          <a:blip r:embed="rId2"/>
          <a:stretch>
            <a:fillRect/>
          </a:stretch>
        </p:blipFill>
        <p:spPr>
          <a:xfrm>
            <a:off x="4568800" y="1136667"/>
            <a:ext cx="6866506" cy="4583392"/>
          </a:xfrm>
          <a:prstGeom prst="rect">
            <a:avLst/>
          </a:prstGeom>
        </p:spPr>
      </p:pic>
      <p:sp>
        <p:nvSpPr>
          <p:cNvPr id="2" name="Title 1"/>
          <p:cNvSpPr>
            <a:spLocks noGrp="1"/>
          </p:cNvSpPr>
          <p:nvPr>
            <p:ph type="title"/>
          </p:nvPr>
        </p:nvSpPr>
        <p:spPr>
          <a:xfrm>
            <a:off x="764110" y="826346"/>
            <a:ext cx="3171905" cy="1013800"/>
          </a:xfrm>
        </p:spPr>
        <p:txBody>
          <a:bodyPr vert="horz" lIns="91440" tIns="45720" rIns="91440" bIns="45720" rtlCol="0" anchor="b">
            <a:normAutofit/>
          </a:bodyPr>
          <a:lstStyle/>
          <a:p>
            <a:r>
              <a:rPr lang="en-US" sz="2200" dirty="0">
                <a:solidFill>
                  <a:srgbClr val="FFFFFF"/>
                </a:solidFill>
                <a:latin typeface="Arial" panose="020B0604020202020204" pitchFamily="34" charset="0"/>
                <a:ea typeface="+mj-ea"/>
                <a:cs typeface="Arial" panose="020B0604020202020204" pitchFamily="34" charset="0"/>
              </a:rPr>
              <a:t>A new leader for our organization</a:t>
            </a:r>
          </a:p>
        </p:txBody>
      </p:sp>
      <p:sp>
        <p:nvSpPr>
          <p:cNvPr id="6" name="Content Placeholder 2"/>
          <p:cNvSpPr txBox="1">
            <a:spLocks/>
          </p:cNvSpPr>
          <p:nvPr/>
        </p:nvSpPr>
        <p:spPr>
          <a:xfrm>
            <a:off x="764110" y="2052084"/>
            <a:ext cx="3033249" cy="385622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charset="0"/>
                <a:ea typeface="Arial" charset="0"/>
                <a:cs typeface="Arial"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charset="0"/>
                <a:ea typeface="Arial" charset="0"/>
                <a:cs typeface="Arial"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charset="0"/>
                <a:ea typeface="Arial" charset="0"/>
                <a:cs typeface="Arial"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charset="0"/>
                <a:ea typeface="Arial" charset="0"/>
                <a:cs typeface="Arial"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charset="0"/>
                <a:ea typeface="Arial" charset="0"/>
                <a:cs typeface="Arial"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600" dirty="0">
                <a:solidFill>
                  <a:srgbClr val="FFFFFF"/>
                </a:solidFill>
                <a:latin typeface="Arial" panose="020B0604020202020204" pitchFamily="34" charset="0"/>
                <a:ea typeface="+mn-ea"/>
                <a:cs typeface="Arial" panose="020B0604020202020204" pitchFamily="34" charset="0"/>
              </a:rPr>
              <a:t>Through extensive, personalized leadership training, a guided curriculum developed by health and well-being experts and mentorship from faculty from the Duke Fuqua School of Business and whole health clinical and policy experts on project planning, I expect to increase my ability to lead and the outcomes I achieve.</a:t>
            </a:r>
            <a:endParaRPr lang="en-US" sz="1600" b="1" dirty="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628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1802" y="2028472"/>
            <a:ext cx="10324618" cy="5132752"/>
          </a:xfrm>
          <a:prstGeom prst="rect">
            <a:avLst/>
          </a:prstGeom>
        </p:spPr>
        <p:txBody>
          <a:bodyPr wrap="square">
            <a:spAutoFit/>
          </a:bodyPr>
          <a:lstStyle/>
          <a:p>
            <a:pPr marL="306000" indent="-306000">
              <a:lnSpc>
                <a:spcPct val="115000"/>
              </a:lnSpc>
              <a:spcBef>
                <a:spcPct val="20000"/>
              </a:spcBef>
              <a:spcAft>
                <a:spcPts val="600"/>
              </a:spcAft>
              <a:buClr>
                <a:srgbClr val="87A8EA"/>
              </a:buClr>
              <a:buSzPct val="92000"/>
              <a:buFont typeface="Wingdings 2" panose="05020102010507070707" pitchFamily="18" charset="2"/>
              <a:buChar char=""/>
            </a:pPr>
            <a:r>
              <a:rPr lang="en-US" dirty="0">
                <a:solidFill>
                  <a:schemeClr val="tx2"/>
                </a:solidFill>
                <a:latin typeface="Arial" charset="0"/>
                <a:ea typeface="Arial" charset="0"/>
                <a:cs typeface="Arial" charset="0"/>
              </a:rPr>
              <a:t>The next cohort begins in September and runs through May. Applications are now being accepted. </a:t>
            </a:r>
          </a:p>
          <a:p>
            <a:pPr marL="306000" indent="-306000">
              <a:lnSpc>
                <a:spcPct val="115000"/>
              </a:lnSpc>
              <a:spcBef>
                <a:spcPct val="20000"/>
              </a:spcBef>
              <a:spcAft>
                <a:spcPts val="600"/>
              </a:spcAft>
              <a:buClr>
                <a:srgbClr val="87A8EA"/>
              </a:buClr>
              <a:buSzPct val="92000"/>
              <a:buFont typeface="Wingdings 2" panose="05020102010507070707" pitchFamily="18" charset="2"/>
              <a:buChar char=""/>
            </a:pPr>
            <a:r>
              <a:rPr lang="en-US" sz="1800" kern="100" dirty="0">
                <a:effectLst/>
                <a:latin typeface="Arial" panose="020B0604020202020204" pitchFamily="34" charset="0"/>
                <a:ea typeface="Calibri" panose="020F0502020204030204" pitchFamily="34" charset="0"/>
                <a:cs typeface="Arial" panose="020B0604020202020204" pitchFamily="34" charset="0"/>
              </a:rPr>
              <a:t>This leadership and business development program leverages leverages real-time learning through extensive leadership training and an expert-led guided curriculum to develop transformational leaders and innovators in health and well-being. There are options for personalized mentorship from Duke Fuqua School of Business faculty and whole health clinical and policy experts for those seeking to be at the forefront of health care transformation.</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15000"/>
              </a:lnSpc>
              <a:spcBef>
                <a:spcPct val="20000"/>
              </a:spcBef>
              <a:spcAft>
                <a:spcPts val="600"/>
              </a:spcAft>
              <a:buClr>
                <a:srgbClr val="87A8EA"/>
              </a:buClr>
              <a:buSzPct val="92000"/>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306000" indent="-306000">
              <a:lnSpc>
                <a:spcPct val="115000"/>
              </a:lnSpc>
              <a:spcBef>
                <a:spcPct val="20000"/>
              </a:spcBef>
              <a:spcAft>
                <a:spcPts val="600"/>
              </a:spcAft>
              <a:buClr>
                <a:srgbClr val="87A8EA"/>
              </a:buClr>
              <a:buSzPct val="92000"/>
              <a:buFont typeface="Wingdings 2" panose="05020102010507070707" pitchFamily="18" charset="2"/>
              <a:buChar char=""/>
            </a:pPr>
            <a:endParaRPr lang="en-US" dirty="0">
              <a:solidFill>
                <a:schemeClr val="tx2"/>
              </a:solidFill>
              <a:latin typeface="Arial" charset="0"/>
              <a:ea typeface="Arial" charset="0"/>
              <a:cs typeface="Arial" charset="0"/>
            </a:endParaRPr>
          </a:p>
          <a:p>
            <a:pPr marL="306000" indent="-306000">
              <a:lnSpc>
                <a:spcPct val="115000"/>
              </a:lnSpc>
              <a:spcBef>
                <a:spcPct val="20000"/>
              </a:spcBef>
              <a:spcAft>
                <a:spcPts val="600"/>
              </a:spcAft>
              <a:buClr>
                <a:srgbClr val="87A8EA"/>
              </a:buClr>
              <a:buSzPct val="92000"/>
              <a:buFont typeface="Wingdings 2" panose="05020102010507070707" pitchFamily="18" charset="2"/>
              <a:buChar char=""/>
            </a:pPr>
            <a:endParaRPr lang="en-US" dirty="0">
              <a:solidFill>
                <a:schemeClr val="tx2"/>
              </a:solidFill>
              <a:latin typeface="Arial" charset="0"/>
              <a:ea typeface="Arial" charset="0"/>
              <a:cs typeface="Arial" charset="0"/>
            </a:endParaRPr>
          </a:p>
          <a:p>
            <a:pPr marL="306000" indent="-306000">
              <a:lnSpc>
                <a:spcPct val="115000"/>
              </a:lnSpc>
              <a:spcBef>
                <a:spcPct val="20000"/>
              </a:spcBef>
              <a:spcAft>
                <a:spcPts val="600"/>
              </a:spcAft>
              <a:buClr>
                <a:srgbClr val="87A8EA"/>
              </a:buClr>
              <a:buSzPct val="92000"/>
              <a:buFont typeface="Wingdings 2" panose="05020102010507070707" pitchFamily="18" charset="2"/>
              <a:buChar char=""/>
            </a:pPr>
            <a:endParaRPr lang="en-US" dirty="0">
              <a:solidFill>
                <a:schemeClr val="tx2"/>
              </a:solidFill>
              <a:latin typeface="Arial" charset="0"/>
              <a:ea typeface="Arial" charset="0"/>
              <a:cs typeface="Arial" charset="0"/>
            </a:endParaRPr>
          </a:p>
          <a:p>
            <a:pPr marL="306000" indent="-306000">
              <a:lnSpc>
                <a:spcPct val="115000"/>
              </a:lnSpc>
              <a:spcBef>
                <a:spcPct val="20000"/>
              </a:spcBef>
              <a:spcAft>
                <a:spcPts val="600"/>
              </a:spcAft>
              <a:buClr>
                <a:srgbClr val="87A8EA"/>
              </a:buClr>
              <a:buSzPct val="92000"/>
              <a:buFont typeface="Wingdings 2" panose="05020102010507070707" pitchFamily="18" charset="2"/>
              <a:buChar char=""/>
            </a:pPr>
            <a:endParaRPr lang="en-US" dirty="0">
              <a:solidFill>
                <a:schemeClr val="tx2"/>
              </a:solidFill>
              <a:latin typeface="Arial" charset="0"/>
              <a:ea typeface="Arial" charset="0"/>
              <a:cs typeface="Arial" charset="0"/>
            </a:endParaRPr>
          </a:p>
          <a:p>
            <a:pPr marL="306000" indent="-306000">
              <a:lnSpc>
                <a:spcPct val="115000"/>
              </a:lnSpc>
              <a:spcBef>
                <a:spcPct val="20000"/>
              </a:spcBef>
              <a:spcAft>
                <a:spcPts val="600"/>
              </a:spcAft>
              <a:buClr>
                <a:srgbClr val="87A8EA"/>
              </a:buClr>
              <a:buSzPct val="92000"/>
              <a:buFont typeface="Wingdings 2" panose="05020102010507070707" pitchFamily="18" charset="2"/>
              <a:buChar char=""/>
            </a:pPr>
            <a:endParaRPr lang="en-US" dirty="0">
              <a:solidFill>
                <a:schemeClr val="tx2"/>
              </a:solidFill>
              <a:latin typeface="Arial" charset="0"/>
              <a:ea typeface="Arial" charset="0"/>
              <a:cs typeface="Arial" charset="0"/>
            </a:endParaRPr>
          </a:p>
        </p:txBody>
      </p:sp>
      <p:sp>
        <p:nvSpPr>
          <p:cNvPr id="2" name="Title 1"/>
          <p:cNvSpPr>
            <a:spLocks noGrp="1"/>
          </p:cNvSpPr>
          <p:nvPr>
            <p:ph type="title"/>
          </p:nvPr>
        </p:nvSpPr>
        <p:spPr/>
        <p:txBody>
          <a:bodyPr/>
          <a:lstStyle/>
          <a:p>
            <a:r>
              <a:rPr lang="en-US" dirty="0"/>
              <a:t>an Investment for our Organization</a:t>
            </a:r>
          </a:p>
        </p:txBody>
      </p:sp>
      <p:graphicFrame>
        <p:nvGraphicFramePr>
          <p:cNvPr id="4" name="Table 3"/>
          <p:cNvGraphicFramePr>
            <a:graphicFrameLocks noGrp="1"/>
          </p:cNvGraphicFramePr>
          <p:nvPr>
            <p:extLst>
              <p:ext uri="{D42A27DB-BD31-4B8C-83A1-F6EECF244321}">
                <p14:modId xmlns:p14="http://schemas.microsoft.com/office/powerpoint/2010/main" val="1990113282"/>
              </p:ext>
            </p:extLst>
          </p:nvPr>
        </p:nvGraphicFramePr>
        <p:xfrm>
          <a:off x="1971930" y="4686314"/>
          <a:ext cx="7621344" cy="2017443"/>
        </p:xfrm>
        <a:graphic>
          <a:graphicData uri="http://schemas.openxmlformats.org/drawingml/2006/table">
            <a:tbl>
              <a:tblPr firstRow="1" bandRow="1">
                <a:tableStyleId>{16D9F66E-5EB9-4882-86FB-DCBF35E3C3E4}</a:tableStyleId>
              </a:tblPr>
              <a:tblGrid>
                <a:gridCol w="2630955">
                  <a:extLst>
                    <a:ext uri="{9D8B030D-6E8A-4147-A177-3AD203B41FA5}">
                      <a16:colId xmlns:a16="http://schemas.microsoft.com/office/drawing/2014/main" val="20000"/>
                    </a:ext>
                  </a:extLst>
                </a:gridCol>
                <a:gridCol w="4990389">
                  <a:extLst>
                    <a:ext uri="{9D8B030D-6E8A-4147-A177-3AD203B41FA5}">
                      <a16:colId xmlns:a16="http://schemas.microsoft.com/office/drawing/2014/main" val="20001"/>
                    </a:ext>
                  </a:extLst>
                </a:gridCol>
              </a:tblGrid>
              <a:tr h="557018">
                <a:tc gridSpan="2">
                  <a:txBody>
                    <a:bodyPr/>
                    <a:lstStyle/>
                    <a:p>
                      <a:r>
                        <a:rPr lang="en-US" sz="1200" b="1" dirty="0">
                          <a:latin typeface="Arial" charset="0"/>
                          <a:ea typeface="Arial" charset="0"/>
                          <a:cs typeface="Arial" charset="0"/>
                        </a:rPr>
                        <a:t>Key Dates</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charset="0"/>
                        <a:ea typeface="Arial" charset="0"/>
                        <a:cs typeface="Arial" charset="0"/>
                      </a:endParaRPr>
                    </a:p>
                  </a:txBody>
                  <a:tcPr/>
                </a:tc>
                <a:extLst>
                  <a:ext uri="{0D108BD9-81ED-4DB2-BD59-A6C34878D82A}">
                    <a16:rowId xmlns:a16="http://schemas.microsoft.com/office/drawing/2014/main" val="10000"/>
                  </a:ext>
                </a:extLst>
              </a:tr>
              <a:tr h="292085">
                <a:tc>
                  <a:txBody>
                    <a:bodyPr/>
                    <a:lstStyle/>
                    <a:p>
                      <a:r>
                        <a:rPr lang="en-US" sz="1200" b="0" dirty="0">
                          <a:latin typeface="Arial" charset="0"/>
                          <a:ea typeface="Arial" charset="0"/>
                          <a:cs typeface="Arial" charset="0"/>
                        </a:rPr>
                        <a:t>August 1, 2025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charset="0"/>
                          <a:ea typeface="Arial" charset="0"/>
                          <a:cs typeface="Arial" charset="0"/>
                        </a:rPr>
                        <a:t>Application Deadline</a:t>
                      </a:r>
                    </a:p>
                  </a:txBody>
                  <a:tcPr/>
                </a:tc>
                <a:extLst>
                  <a:ext uri="{0D108BD9-81ED-4DB2-BD59-A6C34878D82A}">
                    <a16:rowId xmlns:a16="http://schemas.microsoft.com/office/drawing/2014/main" val="10001"/>
                  </a:ext>
                </a:extLst>
              </a:tr>
              <a:tr h="292085">
                <a:tc>
                  <a:txBody>
                    <a:bodyPr/>
                    <a:lstStyle/>
                    <a:p>
                      <a:r>
                        <a:rPr lang="en-US" sz="1200" baseline="0" dirty="0">
                          <a:latin typeface="Arial" charset="0"/>
                          <a:ea typeface="Arial" charset="0"/>
                          <a:cs typeface="Arial" charset="0"/>
                        </a:rPr>
                        <a:t>August 15, 2025</a:t>
                      </a:r>
                      <a:endParaRPr lang="en-US" sz="12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charset="0"/>
                          <a:ea typeface="Arial" charset="0"/>
                          <a:cs typeface="Arial" charset="0"/>
                        </a:rPr>
                        <a:t>Final Payment Due</a:t>
                      </a:r>
                    </a:p>
                  </a:txBody>
                  <a:tcPr/>
                </a:tc>
                <a:extLst>
                  <a:ext uri="{0D108BD9-81ED-4DB2-BD59-A6C34878D82A}">
                    <a16:rowId xmlns:a16="http://schemas.microsoft.com/office/drawing/2014/main" val="10002"/>
                  </a:ext>
                </a:extLst>
              </a:tr>
              <a:tr h="292085">
                <a:tc>
                  <a:txBody>
                    <a:bodyPr/>
                    <a:lstStyle/>
                    <a:p>
                      <a:r>
                        <a:rPr lang="en-US" sz="1200" dirty="0">
                          <a:latin typeface="Arial" charset="0"/>
                          <a:ea typeface="Arial" charset="0"/>
                          <a:cs typeface="Arial" charset="0"/>
                        </a:rPr>
                        <a:t>September 18, 2025</a:t>
                      </a:r>
                    </a:p>
                  </a:txBody>
                  <a:tcPr/>
                </a:tc>
                <a:tc>
                  <a:txBody>
                    <a:bodyPr/>
                    <a:lstStyle/>
                    <a:p>
                      <a:r>
                        <a:rPr lang="en-US" sz="1200" dirty="0">
                          <a:latin typeface="Arial" charset="0"/>
                          <a:ea typeface="Arial" charset="0"/>
                          <a:cs typeface="Arial" charset="0"/>
                        </a:rPr>
                        <a:t>Core Program Begins</a:t>
                      </a:r>
                    </a:p>
                  </a:txBody>
                  <a:tcPr/>
                </a:tc>
                <a:extLst>
                  <a:ext uri="{0D108BD9-81ED-4DB2-BD59-A6C34878D82A}">
                    <a16:rowId xmlns:a16="http://schemas.microsoft.com/office/drawing/2014/main" val="10003"/>
                  </a:ext>
                </a:extLst>
              </a:tr>
              <a:tr h="292085">
                <a:tc>
                  <a:txBody>
                    <a:bodyPr/>
                    <a:lstStyle/>
                    <a:p>
                      <a:r>
                        <a:rPr lang="en-US" sz="1200" dirty="0">
                          <a:latin typeface="Arial" charset="0"/>
                          <a:ea typeface="Arial" charset="0"/>
                          <a:cs typeface="Arial" charset="0"/>
                        </a:rPr>
                        <a:t>December 4, 2025</a:t>
                      </a:r>
                    </a:p>
                  </a:txBody>
                  <a:tcPr/>
                </a:tc>
                <a:tc>
                  <a:txBody>
                    <a:bodyPr/>
                    <a:lstStyle/>
                    <a:p>
                      <a:r>
                        <a:rPr lang="en-US" sz="1200" dirty="0">
                          <a:latin typeface="Arial" charset="0"/>
                          <a:ea typeface="Arial" charset="0"/>
                          <a:cs typeface="Arial" charset="0"/>
                        </a:rPr>
                        <a:t>Advanced Tracks Begin</a:t>
                      </a:r>
                    </a:p>
                  </a:txBody>
                  <a:tcPr/>
                </a:tc>
                <a:extLst>
                  <a:ext uri="{0D108BD9-81ED-4DB2-BD59-A6C34878D82A}">
                    <a16:rowId xmlns:a16="http://schemas.microsoft.com/office/drawing/2014/main" val="10004"/>
                  </a:ext>
                </a:extLst>
              </a:tr>
              <a:tr h="292085">
                <a:tc>
                  <a:txBody>
                    <a:bodyPr/>
                    <a:lstStyle/>
                    <a:p>
                      <a:r>
                        <a:rPr lang="en-US" sz="1200" dirty="0">
                          <a:latin typeface="Arial" charset="0"/>
                          <a:ea typeface="Arial" charset="0"/>
                          <a:cs typeface="Arial" charset="0"/>
                        </a:rPr>
                        <a:t>May 21, 2026</a:t>
                      </a:r>
                    </a:p>
                  </a:txBody>
                  <a:tcPr/>
                </a:tc>
                <a:tc>
                  <a:txBody>
                    <a:bodyPr/>
                    <a:lstStyle/>
                    <a:p>
                      <a:r>
                        <a:rPr lang="en-US" sz="1200" dirty="0">
                          <a:latin typeface="Arial" charset="0"/>
                          <a:ea typeface="Arial" charset="0"/>
                          <a:cs typeface="Arial" charset="0"/>
                        </a:rPr>
                        <a:t>Final Project Presentation and Graduation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9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 want to be the leader our organization needs to thrive. </a:t>
            </a:r>
          </a:p>
          <a:p>
            <a:r>
              <a:rPr lang="en-US" dirty="0"/>
              <a:t>Thank you for considering my request for organizational support. </a:t>
            </a:r>
          </a:p>
        </p:txBody>
      </p:sp>
    </p:spTree>
    <p:extLst>
      <p:ext uri="{BB962C8B-B14F-4D97-AF65-F5344CB8AC3E}">
        <p14:creationId xmlns:p14="http://schemas.microsoft.com/office/powerpoint/2010/main" val="1362498269"/>
      </p:ext>
    </p:extLst>
  </p:cSld>
  <p:clrMapOvr>
    <a:masterClrMapping/>
  </p:clrMapOvr>
</p:sld>
</file>

<file path=ppt/theme/theme1.xml><?xml version="1.0" encoding="utf-8"?>
<a:theme xmlns:a="http://schemas.openxmlformats.org/drawingml/2006/main" name="Dividend">
  <a:themeElements>
    <a:clrScheme name="Custom 3">
      <a:dk1>
        <a:srgbClr val="183C83"/>
      </a:dk1>
      <a:lt1>
        <a:srgbClr val="FFFFFF"/>
      </a:lt1>
      <a:dk2>
        <a:srgbClr val="1D5195"/>
      </a:dk2>
      <a:lt2>
        <a:srgbClr val="EBEBEB"/>
      </a:lt2>
      <a:accent1>
        <a:srgbClr val="1D5195"/>
      </a:accent1>
      <a:accent2>
        <a:srgbClr val="FEFFFF"/>
      </a:accent2>
      <a:accent3>
        <a:srgbClr val="FF6900"/>
      </a:accent3>
      <a:accent4>
        <a:srgbClr val="D5D5D5"/>
      </a:accent4>
      <a:accent5>
        <a:srgbClr val="66B1CE"/>
      </a:accent5>
      <a:accent6>
        <a:srgbClr val="40619D"/>
      </a:accent6>
      <a:hlink>
        <a:srgbClr val="FF6900"/>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1248</TotalTime>
  <Words>555</Words>
  <Application>Microsoft Macintosh PowerPoint</Application>
  <PresentationFormat>Widescreen</PresentationFormat>
  <Paragraphs>54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 MT</vt:lpstr>
      <vt:lpstr>Wingdings 2</vt:lpstr>
      <vt:lpstr>Dividend</vt:lpstr>
      <vt:lpstr>The value of an Well-Being leader</vt:lpstr>
      <vt:lpstr>healthcare in the U.S. </vt:lpstr>
      <vt:lpstr>Responding to Patient Demand</vt:lpstr>
      <vt:lpstr>Creating a Culture of Health and Well-Being</vt:lpstr>
      <vt:lpstr>A program to build this leader</vt:lpstr>
      <vt:lpstr>A new leader for our organization</vt:lpstr>
      <vt:lpstr>an Investment for our Organization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Beth Cloar</dc:creator>
  <cp:lastModifiedBy>Damian Gallina</cp:lastModifiedBy>
  <cp:revision>59</cp:revision>
  <dcterms:created xsi:type="dcterms:W3CDTF">2017-06-27T17:58:32Z</dcterms:created>
  <dcterms:modified xsi:type="dcterms:W3CDTF">2025-05-21T14:58:37Z</dcterms:modified>
</cp:coreProperties>
</file>